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8cf42a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b8cf42a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995b782b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995b782b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b8cf42a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b8cf42a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8cf42ae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8cf42ae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cf42ae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cf42ae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cf42ae6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cf42ae6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8cf42ae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8cf42ae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8cf42ae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8cf42ae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cf42ae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cf42ae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b8cf42ae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b8cf42ae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995b782b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995b782b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cbedeeb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cbedeeb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bedeeb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cbedeeb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cbedeeb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cbedeeb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95b782b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95b782b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995b782b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995b782b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995b782b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995b782b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995b782b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995b782b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995b782b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995b782b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95b782b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995b782b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b8cf42a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b8cf42a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gi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 Programmer Student Workshop 1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</a:rPr>
              <a:t>Basic Linear Algebra for Game Programmers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4725"/>
            <a:ext cx="5082550" cy="18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50" y="228150"/>
            <a:ext cx="2992051" cy="2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2 (Stealth Game)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Stealth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is sneaking past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Enemy’s field of view is 90°.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 detects player if player</a:t>
            </a:r>
            <a:br>
              <a:rPr lang="en"/>
            </a:br>
            <a:r>
              <a:rPr lang="en"/>
              <a:t>is within the enemy’s field of view.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the player is inside</a:t>
            </a:r>
            <a:br>
              <a:rPr lang="en">
                <a:solidFill>
                  <a:srgbClr val="FFFF00"/>
                </a:solidFill>
              </a:rPr>
            </a:br>
            <a:r>
              <a:rPr lang="en">
                <a:solidFill>
                  <a:srgbClr val="FFFF00"/>
                </a:solidFill>
              </a:rPr>
              <a:t>the enemy’s field of view.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Angle Between 2 Vectors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formula to find the smallest angle between 2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A⋅B = |A||B|cosθ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cosθ = (A⋅B) / (|A||B|)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= acos[(A⋅B) / (|A||B|)], </a:t>
            </a:r>
            <a:r>
              <a:rPr lang="en" b="1">
                <a:solidFill>
                  <a:srgbClr val="FFFF00"/>
                </a:solidFill>
              </a:rPr>
              <a:t>where 0 ≤ θ ≤ π</a:t>
            </a:r>
            <a:endParaRPr b="1">
              <a:solidFill>
                <a:srgbClr val="FFFF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above formula is further simplified if A and B are unit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and B are unit vectors, |A||B| = 1, then θ = acos(A⋅B).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formula only gives you the </a:t>
            </a:r>
            <a:r>
              <a:rPr lang="en" i="1"/>
              <a:t>smallest angle</a:t>
            </a:r>
            <a:br>
              <a:rPr lang="en"/>
            </a:br>
            <a:r>
              <a:rPr lang="en"/>
              <a:t>between 2 vectors!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is never negative!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θ doesn’t give you the &lt; 0 and &gt; π range!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430" y="2641226"/>
            <a:ext cx="2504574" cy="25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881375" cy="20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Defence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in-charge of programming the turret in a tower defense game.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rotate the turret to face the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already know how to calculate how many degrees to rotate your turret.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But how do you know to rotate clockwise or anti-clockwise?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600313"/>
            <a:ext cx="5715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minute to think about it!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recall your undergrad linear algebra!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Hint: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written in the contents section of this presentation. 😛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examples here will be uploaded to GitHub for future reference.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https://github.com/TypeDefinition/ETC-Programmer-Workshops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Product - What is it?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What is the intuition behind it?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Takes in 2 vectors and spits out a vector orthogonal to the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Length of resultant vector is equivalent to area of parallelogram form by the 2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A×B = -(B×A)</a:t>
            </a:r>
            <a:endParaRPr sz="1395" dirty="0"/>
          </a:p>
          <a:p>
            <a:pPr marL="1371600" lvl="2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en" sz="1395" i="1" dirty="0"/>
              <a:t>Cross product is anticommutative! Order of operands matter!</a:t>
            </a:r>
            <a:endParaRPr sz="1395" i="1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Formula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Let A = (x</a:t>
            </a:r>
            <a:r>
              <a:rPr lang="en" sz="1395" baseline="-25000" dirty="0"/>
              <a:t>A</a:t>
            </a:r>
            <a:r>
              <a:rPr lang="en" sz="1395" dirty="0"/>
              <a:t>, y</a:t>
            </a:r>
            <a:r>
              <a:rPr lang="en" sz="1395" baseline="-25000" dirty="0"/>
              <a:t>A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), B = (x</a:t>
            </a:r>
            <a:r>
              <a:rPr lang="en" sz="1395" baseline="-25000" dirty="0"/>
              <a:t>B</a:t>
            </a:r>
            <a:r>
              <a:rPr lang="en" sz="1395" dirty="0"/>
              <a:t>, 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</a:t>
            </a:r>
            <a:r>
              <a:rPr lang="en" sz="1395" dirty="0"/>
              <a:t>×B = (y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 - z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 - x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, x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 - y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Notes: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Unity uses a left-hand coordinate system.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Stretch your fingers as shown in the diagram on the right.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thumb and index finger is your</a:t>
            </a:r>
            <a:br>
              <a:rPr lang="en" sz="1395" dirty="0"/>
            </a:br>
            <a:r>
              <a:rPr lang="en" sz="1395" dirty="0"/>
              <a:t>middle finger.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index finger and your thumb is</a:t>
            </a:r>
            <a:br>
              <a:rPr lang="en" sz="1395" dirty="0"/>
            </a:br>
            <a:r>
              <a:rPr lang="en" sz="1395" dirty="0"/>
              <a:t>the opposite of your middle finger.</a:t>
            </a:r>
            <a:endParaRPr sz="139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dirty="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74" y="3214499"/>
            <a:ext cx="3400425" cy="1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0" y="3703374"/>
            <a:ext cx="5269249" cy="23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0" y="975525"/>
            <a:ext cx="5498551" cy="2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3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Example 4 (Laser)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making a platformer game.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of the obstacles in the game is a laser which bounces off the walls.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vector projection to calculate the laser bounce direction.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What is it?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What is the intuition behind it?</a:t>
            </a:r>
            <a:endParaRPr sz="176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Projecting A onto B, or proj</a:t>
            </a:r>
            <a:r>
              <a:rPr lang="en" sz="1395" baseline="-25000"/>
              <a:t>B</a:t>
            </a:r>
            <a:r>
              <a:rPr lang="en" sz="1395"/>
              <a:t>A, gives us the component of A that is in the same direction as B.</a:t>
            </a:r>
            <a:endParaRPr sz="1395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Formula</a:t>
            </a:r>
            <a:endParaRPr sz="176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proj</a:t>
            </a:r>
            <a:r>
              <a:rPr lang="en" sz="1395" baseline="-25000"/>
              <a:t>B</a:t>
            </a:r>
            <a:r>
              <a:rPr lang="en" sz="1395"/>
              <a:t>A = [(</a:t>
            </a:r>
            <a:r>
              <a:rPr lang="en"/>
              <a:t>A⋅B</a:t>
            </a:r>
            <a:r>
              <a:rPr lang="en" sz="1395"/>
              <a:t>)/(B</a:t>
            </a:r>
            <a:r>
              <a:rPr lang="en"/>
              <a:t>⋅B)] * B</a:t>
            </a:r>
            <a:endParaRPr sz="1395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Notes:</a:t>
            </a:r>
            <a:endParaRPr sz="176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Notice that the vector projection formula normalises B.</a:t>
            </a:r>
            <a:endParaRPr sz="139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Therefore the projection is not affected by the magnitude of B, for |B| &gt; 0.</a:t>
            </a:r>
            <a:endParaRPr sz="1395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2868900"/>
            <a:ext cx="3002074" cy="21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 Today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Recap of Vectors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Dot Product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Product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 Projection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30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410" y="2"/>
            <a:ext cx="3565591" cy="2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Today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apply linear algebra in our games?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useful to us as programmers?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scenarios where we can apply these linear algebra concepts?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Recap of Vectors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440600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quantity that has both direction and magnitude (length).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represent many things such as direction, velocity, forces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vector of length 1 is known as a </a:t>
            </a:r>
            <a:r>
              <a:rPr lang="en" i="1"/>
              <a:t>unit vector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games, we generally use 2D and 3D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2D</a:t>
            </a:r>
            <a:r>
              <a:rPr lang="en"/>
              <a:t> = (x, 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3D</a:t>
            </a:r>
            <a:r>
              <a:rPr lang="en"/>
              <a:t> = (x, y, z)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(5, 0)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(0, 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(5, 4)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51" y="2082876"/>
            <a:ext cx="2824149" cy="24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(6, 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(-2, 2)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(4, 7)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4" y="2061625"/>
            <a:ext cx="2775276" cy="2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1 (Horror Game)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Horror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trapped in a room with multiple monster spawners.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want to spawn monsters BEHIND the player to maximise the scariness.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spawner is behind player.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What is it? 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intuition behind it?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Tells us how much 2 vectors point in the same direction.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A = (x</a:t>
            </a:r>
            <a:r>
              <a:rPr lang="en" baseline="-25000"/>
              <a:t>A</a:t>
            </a:r>
            <a:r>
              <a:rPr lang="en"/>
              <a:t>, y</a:t>
            </a:r>
            <a:r>
              <a:rPr lang="en" baseline="-25000"/>
              <a:t>A</a:t>
            </a:r>
            <a:r>
              <a:rPr lang="en"/>
              <a:t>, z</a:t>
            </a:r>
            <a:r>
              <a:rPr lang="en" baseline="-25000"/>
              <a:t>A</a:t>
            </a:r>
            <a:r>
              <a:rPr lang="en"/>
              <a:t>), B = (x</a:t>
            </a:r>
            <a:r>
              <a:rPr lang="en" baseline="-25000"/>
              <a:t>B</a:t>
            </a:r>
            <a:r>
              <a:rPr lang="en"/>
              <a:t>, y</a:t>
            </a:r>
            <a:r>
              <a:rPr lang="en" baseline="-25000"/>
              <a:t>B</a:t>
            </a:r>
            <a:r>
              <a:rPr lang="en"/>
              <a:t>, 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A⋅B = (X</a:t>
            </a:r>
            <a:r>
              <a:rPr lang="en" baseline="-25000"/>
              <a:t>A</a:t>
            </a:r>
            <a:r>
              <a:rPr lang="en"/>
              <a:t>)(X</a:t>
            </a:r>
            <a:r>
              <a:rPr lang="en" baseline="-25000"/>
              <a:t>B</a:t>
            </a:r>
            <a:r>
              <a:rPr lang="en"/>
              <a:t>) + (Y</a:t>
            </a:r>
            <a:r>
              <a:rPr lang="en" baseline="-25000"/>
              <a:t>A</a:t>
            </a:r>
            <a:r>
              <a:rPr lang="en"/>
              <a:t>)(Y</a:t>
            </a:r>
            <a:r>
              <a:rPr lang="en" baseline="-25000"/>
              <a:t>B</a:t>
            </a:r>
            <a:r>
              <a:rPr lang="en"/>
              <a:t>) + (Z</a:t>
            </a:r>
            <a:r>
              <a:rPr lang="en" baseline="-25000"/>
              <a:t>A</a:t>
            </a:r>
            <a:r>
              <a:rPr lang="en"/>
              <a:t>)(Z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tips: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less than 90°, the dot product is POSITIVE.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more than 90°, the dot product is NEGATIVE.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exactly 90°, the dot product is ZERO.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Positivity and Negativity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3435475"/>
            <a:ext cx="25425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&gt;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(-1, 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(2)(-1) + (4)(-4)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-18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(-1, -4) &lt; 0</a:t>
            </a:r>
            <a:endParaRPr sz="1000">
              <a:solidFill>
                <a:srgbClr val="FFFF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7250"/>
            <a:ext cx="1453225" cy="19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00" y="1447250"/>
            <a:ext cx="1608494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925" y="1447250"/>
            <a:ext cx="1539027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479338" y="3435475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&lt;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(2, 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(2)(2) + (4)(1)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(2, 1) &gt; 0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6520888" y="3507200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=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(0, 3) ⋅ (2, 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(0)(2) + (3)(0)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0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(0, 3) ⋅ (2, 0) = 0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Office PowerPoint</Application>
  <PresentationFormat>On-screen Show (16:9)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Oswald</vt:lpstr>
      <vt:lpstr>Average</vt:lpstr>
      <vt:lpstr>Arial</vt:lpstr>
      <vt:lpstr>Slate</vt:lpstr>
      <vt:lpstr>ETC Programmer Student Workshop 1</vt:lpstr>
      <vt:lpstr>Topics Covered Today</vt:lpstr>
      <vt:lpstr>Focus of Today</vt:lpstr>
      <vt:lpstr>A Quick Recap of Vectors</vt:lpstr>
      <vt:lpstr>Vector Addition (Tip-to-Tail)</vt:lpstr>
      <vt:lpstr>Vector Addition (Tip-to-Tail)</vt:lpstr>
      <vt:lpstr>Dot Product - Example 1 (Horror Game)</vt:lpstr>
      <vt:lpstr>Dot Product - What is it? </vt:lpstr>
      <vt:lpstr>Dot Product - Positivity and Negativity</vt:lpstr>
      <vt:lpstr>Code Snippet</vt:lpstr>
      <vt:lpstr>Dot Product - Example 2 (Stealth Game)</vt:lpstr>
      <vt:lpstr>Dot Product - Angle Between 2 Vectors</vt:lpstr>
      <vt:lpstr>Code Snippet</vt:lpstr>
      <vt:lpstr>Example 3 - Tower Defence (Mini Exercise)</vt:lpstr>
      <vt:lpstr>Example 3 - Tower Defence (Mini Exercise)</vt:lpstr>
      <vt:lpstr>Cross Product - What is it?</vt:lpstr>
      <vt:lpstr>Code Snippet</vt:lpstr>
      <vt:lpstr>Vector Projection - Example 4 (Laser)</vt:lpstr>
      <vt:lpstr>Vector Projection - What is it?</vt:lpstr>
      <vt:lpstr>Code Snippet</vt:lpstr>
      <vt:lpstr>The End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 Programmer Student Workshop 1</dc:title>
  <cp:lastModifiedBy>Terri Lim</cp:lastModifiedBy>
  <cp:revision>2</cp:revision>
  <dcterms:modified xsi:type="dcterms:W3CDTF">2025-08-03T16:38:32Z</dcterms:modified>
</cp:coreProperties>
</file>